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9" r:id="rId4"/>
    <p:sldId id="265" r:id="rId5"/>
    <p:sldId id="260" r:id="rId6"/>
    <p:sldId id="261" r:id="rId7"/>
    <p:sldId id="262" r:id="rId8"/>
    <p:sldId id="263" r:id="rId9"/>
    <p:sldId id="268" r:id="rId10"/>
    <p:sldId id="264" r:id="rId11"/>
    <p:sldId id="266" r:id="rId12"/>
    <p:sldId id="267" r:id="rId13"/>
    <p:sldId id="274" r:id="rId14"/>
    <p:sldId id="269" r:id="rId15"/>
    <p:sldId id="270" r:id="rId16"/>
    <p:sldId id="284" r:id="rId17"/>
    <p:sldId id="282" r:id="rId18"/>
    <p:sldId id="272" r:id="rId19"/>
    <p:sldId id="281" r:id="rId20"/>
    <p:sldId id="273" r:id="rId21"/>
    <p:sldId id="283" r:id="rId22"/>
    <p:sldId id="275" r:id="rId23"/>
    <p:sldId id="285" r:id="rId24"/>
    <p:sldId id="286" r:id="rId25"/>
    <p:sldId id="287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32" autoAdjust="0"/>
    <p:restoredTop sz="94660"/>
  </p:normalViewPr>
  <p:slideViewPr>
    <p:cSldViewPr snapToGrid="0" snapToObjects="1">
      <p:cViewPr>
        <p:scale>
          <a:sx n="76" d="100"/>
          <a:sy n="76" d="100"/>
        </p:scale>
        <p:origin x="-400" y="-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97541-5F1F-224F-AB06-7B60A75660D3}" type="datetimeFigureOut">
              <a:rPr lang="en-US" smtClean="0"/>
              <a:t>2015-09-10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EF96E-1C11-4340-96C1-C241CAC19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05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EF96E-1C11-4340-96C1-C241CAC199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93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EF96E-1C11-4340-96C1-C241CAC1995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33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EF96E-1C11-4340-96C1-C241CAC1995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33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BEF6-11E7-3543-BF78-E5B222A3D874}" type="datetimeFigureOut">
              <a:rPr lang="en-US" smtClean="0"/>
              <a:t>2015-09-10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5C69-B078-2048-AE5F-3B0A184A0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16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BEF6-11E7-3543-BF78-E5B222A3D874}" type="datetimeFigureOut">
              <a:rPr lang="en-US" smtClean="0"/>
              <a:t>2015-09-10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5C69-B078-2048-AE5F-3B0A184A0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8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BEF6-11E7-3543-BF78-E5B222A3D874}" type="datetimeFigureOut">
              <a:rPr lang="en-US" smtClean="0"/>
              <a:t>2015-09-10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5C69-B078-2048-AE5F-3B0A184A0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42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BEF6-11E7-3543-BF78-E5B222A3D874}" type="datetimeFigureOut">
              <a:rPr lang="en-US" smtClean="0"/>
              <a:t>2015-09-10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5C69-B078-2048-AE5F-3B0A184A0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06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BEF6-11E7-3543-BF78-E5B222A3D874}" type="datetimeFigureOut">
              <a:rPr lang="en-US" smtClean="0"/>
              <a:t>2015-09-10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5C69-B078-2048-AE5F-3B0A184A0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90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BEF6-11E7-3543-BF78-E5B222A3D874}" type="datetimeFigureOut">
              <a:rPr lang="en-US" smtClean="0"/>
              <a:t>2015-09-10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5C69-B078-2048-AE5F-3B0A184A0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88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BEF6-11E7-3543-BF78-E5B222A3D874}" type="datetimeFigureOut">
              <a:rPr lang="en-US" smtClean="0"/>
              <a:t>2015-09-10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5C69-B078-2048-AE5F-3B0A184A0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35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BEF6-11E7-3543-BF78-E5B222A3D874}" type="datetimeFigureOut">
              <a:rPr lang="en-US" smtClean="0"/>
              <a:t>2015-09-10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5C69-B078-2048-AE5F-3B0A184A0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47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BEF6-11E7-3543-BF78-E5B222A3D874}" type="datetimeFigureOut">
              <a:rPr lang="en-US" smtClean="0"/>
              <a:t>2015-09-10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5C69-B078-2048-AE5F-3B0A184A0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82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BEF6-11E7-3543-BF78-E5B222A3D874}" type="datetimeFigureOut">
              <a:rPr lang="en-US" smtClean="0"/>
              <a:t>2015-09-10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5C69-B078-2048-AE5F-3B0A184A0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25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BEF6-11E7-3543-BF78-E5B222A3D874}" type="datetimeFigureOut">
              <a:rPr lang="en-US" smtClean="0"/>
              <a:t>2015-09-10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5C69-B078-2048-AE5F-3B0A184A0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90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1BEF6-11E7-3543-BF78-E5B222A3D874}" type="datetimeFigureOut">
              <a:rPr lang="en-US" smtClean="0"/>
              <a:t>2015-09-10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75C69-B078-2048-AE5F-3B0A184A0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44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4" Type="http://schemas.openxmlformats.org/officeDocument/2006/relationships/image" Target="../media/image18.gif"/><Relationship Id="rId5" Type="http://schemas.openxmlformats.org/officeDocument/2006/relationships/image" Target="../media/image19.gif"/><Relationship Id="rId6" Type="http://schemas.openxmlformats.org/officeDocument/2006/relationships/image" Target="../media/image20.gif"/><Relationship Id="rId7" Type="http://schemas.openxmlformats.org/officeDocument/2006/relationships/image" Target="../media/image21.gif"/><Relationship Id="rId8" Type="http://schemas.openxmlformats.org/officeDocument/2006/relationships/image" Target="../media/image22.gif"/><Relationship Id="rId9" Type="http://schemas.openxmlformats.org/officeDocument/2006/relationships/image" Target="../media/image23.gif"/><Relationship Id="rId10" Type="http://schemas.openxmlformats.org/officeDocument/2006/relationships/image" Target="../media/image24.gif"/><Relationship Id="rId11" Type="http://schemas.openxmlformats.org/officeDocument/2006/relationships/image" Target="../media/image25.gi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4" Type="http://schemas.openxmlformats.org/officeDocument/2006/relationships/image" Target="../media/image27.gi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4" Type="http://schemas.openxmlformats.org/officeDocument/2006/relationships/image" Target="../media/image30.gif"/><Relationship Id="rId5" Type="http://schemas.openxmlformats.org/officeDocument/2006/relationships/image" Target="../media/image31.gif"/><Relationship Id="rId6" Type="http://schemas.openxmlformats.org/officeDocument/2006/relationships/image" Target="../media/image32.gi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4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gif"/><Relationship Id="rId3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5.gif"/><Relationship Id="rId5" Type="http://schemas.openxmlformats.org/officeDocument/2006/relationships/image" Target="../media/image6.gi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4" Type="http://schemas.openxmlformats.org/officeDocument/2006/relationships/image" Target="../media/image11.gi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4" Type="http://schemas.openxmlformats.org/officeDocument/2006/relationships/image" Target="../media/image14.gif"/><Relationship Id="rId5" Type="http://schemas.openxmlformats.org/officeDocument/2006/relationships/image" Target="../media/image15.gi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179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venir Roman"/>
                <a:cs typeface="Avenir Roman"/>
              </a:rPr>
              <a:t>A Transaction Fee Market Exists Without a Block Size Limit*</a:t>
            </a:r>
            <a:endParaRPr lang="en-US" dirty="0">
              <a:latin typeface="Avenir Roman"/>
              <a:cs typeface="Avenir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37975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Avenir Roman"/>
                <a:cs typeface="Avenir Roman"/>
              </a:rPr>
              <a:t>Peter R</a:t>
            </a:r>
          </a:p>
          <a:p>
            <a:endParaRPr lang="en-US" dirty="0">
              <a:latin typeface="Avenir Roman"/>
              <a:cs typeface="Avenir Roman"/>
            </a:endParaRPr>
          </a:p>
          <a:p>
            <a:r>
              <a:rPr lang="en-US" dirty="0" smtClean="0">
                <a:latin typeface="Avenir Roman"/>
                <a:cs typeface="Avenir Roman"/>
              </a:rPr>
              <a:t>Montreal </a:t>
            </a:r>
            <a:r>
              <a:rPr lang="en-US" dirty="0" smtClean="0">
                <a:latin typeface="Avenir Roman"/>
                <a:cs typeface="Avenir Roman"/>
              </a:rPr>
              <a:t>Scalability </a:t>
            </a:r>
            <a:r>
              <a:rPr lang="en-US" dirty="0" smtClean="0">
                <a:latin typeface="Avenir Roman"/>
                <a:cs typeface="Avenir Roman"/>
              </a:rPr>
              <a:t>Workshop</a:t>
            </a:r>
          </a:p>
          <a:p>
            <a:r>
              <a:rPr lang="en-US" dirty="0" smtClean="0">
                <a:latin typeface="Avenir Roman"/>
                <a:cs typeface="Avenir Roman"/>
              </a:rPr>
              <a:t>September 12, 2015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0165" y="5874797"/>
            <a:ext cx="5214185" cy="47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venir Roman"/>
                <a:cs typeface="Avenir Roman"/>
              </a:rPr>
              <a:t>*Provisos: (1) Inflation rate is nonzero</a:t>
            </a:r>
            <a:endParaRPr lang="en-US" sz="2200" dirty="0">
              <a:latin typeface="Avenir Roman"/>
              <a:cs typeface="Avenir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6186" y="6234414"/>
            <a:ext cx="54152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venir Roman"/>
                <a:cs typeface="Avenir Roman"/>
              </a:rPr>
              <a:t>(2) More than one miner or mining pool</a:t>
            </a:r>
            <a:endParaRPr lang="en-US" sz="2200" dirty="0">
              <a:latin typeface="Avenir Roman"/>
              <a:cs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2276071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orphaning?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1325"/>
            <a:ext cx="4137776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Normally a miner broadcasts his block and the others mine on top of it</a:t>
            </a:r>
          </a:p>
          <a:p>
            <a:r>
              <a:rPr lang="en-US" dirty="0" smtClean="0"/>
              <a:t>If another block comes later, it is ignored</a:t>
            </a:r>
          </a:p>
          <a:p>
            <a:r>
              <a:rPr lang="en-US" dirty="0" smtClean="0"/>
              <a:t>If his block is </a:t>
            </a:r>
            <a:r>
              <a:rPr lang="en-US" sz="3900" dirty="0" smtClean="0"/>
              <a:t>BIG</a:t>
            </a:r>
            <a:r>
              <a:rPr lang="en-US" dirty="0" smtClean="0"/>
              <a:t> it propagates slowly</a:t>
            </a:r>
          </a:p>
          <a:p>
            <a:r>
              <a:rPr lang="en-US" dirty="0" smtClean="0"/>
              <a:t>Other miners think the small block came first</a:t>
            </a:r>
          </a:p>
          <a:p>
            <a:r>
              <a:rPr lang="en-US" dirty="0" smtClean="0"/>
              <a:t>Miner loses reward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155 blocks orphaned in Q1, 97 in Q2; ~1% rate.  </a:t>
            </a:r>
            <a:endParaRPr lang="en-US" dirty="0"/>
          </a:p>
        </p:txBody>
      </p:sp>
      <p:pic>
        <p:nvPicPr>
          <p:cNvPr id="4" name="Picture 3" descr="n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00" y="1548000"/>
            <a:ext cx="3910776" cy="4500000"/>
          </a:xfrm>
          <a:prstGeom prst="rect">
            <a:avLst/>
          </a:prstGeom>
        </p:spPr>
      </p:pic>
      <p:pic>
        <p:nvPicPr>
          <p:cNvPr id="6" name="Picture 5" descr="n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00" y="1548000"/>
            <a:ext cx="3908511" cy="4500000"/>
          </a:xfrm>
          <a:prstGeom prst="rect">
            <a:avLst/>
          </a:prstGeom>
        </p:spPr>
      </p:pic>
      <p:pic>
        <p:nvPicPr>
          <p:cNvPr id="11" name="Picture 10" descr="n3a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00" y="1548000"/>
            <a:ext cx="3910776" cy="4500000"/>
          </a:xfrm>
          <a:prstGeom prst="rect">
            <a:avLst/>
          </a:prstGeom>
        </p:spPr>
      </p:pic>
      <p:pic>
        <p:nvPicPr>
          <p:cNvPr id="12" name="Picture 11" descr="n3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00" y="1548000"/>
            <a:ext cx="3915313" cy="4500000"/>
          </a:xfrm>
          <a:prstGeom prst="rect">
            <a:avLst/>
          </a:prstGeom>
        </p:spPr>
      </p:pic>
      <p:pic>
        <p:nvPicPr>
          <p:cNvPr id="13" name="Picture 12" descr="n4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00" y="1548000"/>
            <a:ext cx="3913044" cy="4500000"/>
          </a:xfrm>
          <a:prstGeom prst="rect">
            <a:avLst/>
          </a:prstGeom>
        </p:spPr>
      </p:pic>
      <p:pic>
        <p:nvPicPr>
          <p:cNvPr id="14" name="Picture 13" descr="n5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01" y="1548000"/>
            <a:ext cx="3913043" cy="4500000"/>
          </a:xfrm>
          <a:prstGeom prst="rect">
            <a:avLst/>
          </a:prstGeom>
        </p:spPr>
      </p:pic>
      <p:pic>
        <p:nvPicPr>
          <p:cNvPr id="15" name="Picture 14" descr="nb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00" y="1548000"/>
            <a:ext cx="3908513" cy="4500000"/>
          </a:xfrm>
          <a:prstGeom prst="rect">
            <a:avLst/>
          </a:prstGeom>
        </p:spPr>
      </p:pic>
      <p:pic>
        <p:nvPicPr>
          <p:cNvPr id="19" name="Picture 18" descr="nb3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00" y="1548000"/>
            <a:ext cx="3908512" cy="4500000"/>
          </a:xfrm>
          <a:prstGeom prst="rect">
            <a:avLst/>
          </a:prstGeom>
        </p:spPr>
      </p:pic>
      <p:pic>
        <p:nvPicPr>
          <p:cNvPr id="20" name="Picture 19" descr="nb4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00" y="1548000"/>
            <a:ext cx="3908512" cy="4500000"/>
          </a:xfrm>
          <a:prstGeom prst="rect">
            <a:avLst/>
          </a:prstGeom>
        </p:spPr>
      </p:pic>
      <p:pic>
        <p:nvPicPr>
          <p:cNvPr id="21" name="Picture 20" descr="nb5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00" y="1548000"/>
            <a:ext cx="3913043" cy="4500000"/>
          </a:xfrm>
          <a:prstGeom prst="rect">
            <a:avLst/>
          </a:prstGeom>
        </p:spPr>
      </p:pic>
      <p:pic>
        <p:nvPicPr>
          <p:cNvPr id="22" name="Picture 21" descr="nb6.gi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01" y="1548000"/>
            <a:ext cx="3913043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31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Orphaning Affects The Miner’s Cost of Production for Block Space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18364" y="1929490"/>
            <a:ext cx="23955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(Reward + Fees)</a:t>
            </a:r>
            <a:endParaRPr lang="en-US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3560816" y="1846350"/>
            <a:ext cx="272545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u="sng" dirty="0" smtClean="0"/>
              <a:t>Miner’s hash rate</a:t>
            </a:r>
          </a:p>
          <a:p>
            <a:r>
              <a:rPr lang="en-US" sz="2600" dirty="0" smtClean="0"/>
              <a:t>Network hash rate</a:t>
            </a:r>
            <a:endParaRPr lang="en-US" sz="26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416933"/>
            <a:ext cx="23955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&lt;</a:t>
            </a:r>
            <a:r>
              <a:rPr lang="en-US" sz="2600" dirty="0" smtClean="0"/>
              <a:t>Revenue&gt; =</a:t>
            </a:r>
            <a:endParaRPr lang="en-US" sz="2600" dirty="0"/>
          </a:p>
        </p:txBody>
      </p:sp>
      <p:sp>
        <p:nvSpPr>
          <p:cNvPr id="9" name="TextBox 8"/>
          <p:cNvSpPr txBox="1"/>
          <p:nvPr/>
        </p:nvSpPr>
        <p:spPr>
          <a:xfrm>
            <a:off x="6221962" y="1919216"/>
            <a:ext cx="27612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smtClean="0"/>
              <a:t>e </a:t>
            </a:r>
            <a:r>
              <a:rPr lang="en-US" sz="3000" i="1" baseline="30000" dirty="0" smtClean="0"/>
              <a:t>-</a:t>
            </a:r>
            <a:r>
              <a:rPr lang="en-US" sz="3000" baseline="30000" dirty="0" smtClean="0"/>
              <a:t>(Propagation time)</a:t>
            </a:r>
            <a:endParaRPr lang="en-US" sz="30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151163" y="1466011"/>
            <a:ext cx="0" cy="553477"/>
          </a:xfrm>
          <a:prstGeom prst="straightConnector1">
            <a:avLst/>
          </a:prstGeom>
          <a:ln>
            <a:solidFill>
              <a:srgbClr val="8064A2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588515" y="2391694"/>
            <a:ext cx="0" cy="827202"/>
          </a:xfrm>
          <a:prstGeom prst="straightConnector1">
            <a:avLst/>
          </a:prstGeom>
          <a:ln>
            <a:solidFill>
              <a:srgbClr val="8064A2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768779"/>
            <a:ext cx="5829071" cy="162812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Miner chooses balance between fees and orphaning risk to maximize profit</a:t>
            </a:r>
          </a:p>
          <a:p>
            <a:r>
              <a:rPr lang="en-US" dirty="0" smtClean="0"/>
              <a:t>With a bit of algebra and calculus, it follows that: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73361" y="4296636"/>
            <a:ext cx="7218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C</a:t>
            </a:r>
            <a:r>
              <a:rPr lang="en-US" sz="2600" dirty="0" smtClean="0"/>
              <a:t>ost per byte  ~  (inflation rate) </a:t>
            </a:r>
            <a:r>
              <a:rPr lang="en-US" sz="2800" i="1" dirty="0" smtClean="0"/>
              <a:t>e </a:t>
            </a:r>
            <a:r>
              <a:rPr lang="en-US" sz="2800" baseline="30000" dirty="0" smtClean="0"/>
              <a:t>+(Propagation time)</a:t>
            </a:r>
            <a:r>
              <a:rPr lang="en-US" sz="2600" dirty="0" smtClean="0"/>
              <a:t> </a:t>
            </a:r>
            <a:endParaRPr lang="en-US" sz="26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4690410" y="3833129"/>
            <a:ext cx="3520024" cy="553998"/>
            <a:chOff x="4690410" y="3833129"/>
            <a:chExt cx="3520024" cy="553998"/>
          </a:xfrm>
        </p:grpSpPr>
        <p:cxnSp>
          <p:nvCxnSpPr>
            <p:cNvPr id="20" name="Straight Arrow Connector 19"/>
            <p:cNvCxnSpPr>
              <a:stCxn id="22" idx="1"/>
            </p:cNvCxnSpPr>
            <p:nvPr/>
          </p:nvCxnSpPr>
          <p:spPr>
            <a:xfrm flipH="1">
              <a:off x="4690410" y="4017795"/>
              <a:ext cx="1595860" cy="369332"/>
            </a:xfrm>
            <a:prstGeom prst="straightConnector1">
              <a:avLst/>
            </a:prstGeom>
            <a:ln>
              <a:solidFill>
                <a:srgbClr val="8064A2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286270" y="3833129"/>
              <a:ext cx="19241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4"/>
                  </a:solidFill>
                </a:rPr>
                <a:t>Proviso #1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25" name="Content Placeholder 2"/>
          <p:cNvSpPr txBox="1">
            <a:spLocks/>
          </p:cNvSpPr>
          <p:nvPr/>
        </p:nvSpPr>
        <p:spPr>
          <a:xfrm>
            <a:off x="526053" y="4904031"/>
            <a:ext cx="7600835" cy="961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 smtClean="0"/>
              <a:t>Shannon-Hartley theorem:  communication time ~ information communicated</a:t>
            </a:r>
            <a:endParaRPr lang="en-US" sz="2700" dirty="0"/>
          </a:p>
        </p:txBody>
      </p:sp>
      <p:sp>
        <p:nvSpPr>
          <p:cNvPr id="30" name="TextBox 29"/>
          <p:cNvSpPr txBox="1"/>
          <p:nvPr/>
        </p:nvSpPr>
        <p:spPr>
          <a:xfrm>
            <a:off x="538418" y="5891391"/>
            <a:ext cx="844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C</a:t>
            </a:r>
            <a:r>
              <a:rPr lang="en-US" sz="2600" dirty="0" smtClean="0"/>
              <a:t>ost per byte  ~  (inflation rate) </a:t>
            </a:r>
            <a:r>
              <a:rPr lang="en-US" sz="2800" i="1" dirty="0" smtClean="0"/>
              <a:t>e </a:t>
            </a:r>
            <a:r>
              <a:rPr lang="en-US" sz="2800" baseline="30000" dirty="0" smtClean="0"/>
              <a:t>+(Propagation impedance)(Block size)</a:t>
            </a:r>
            <a:r>
              <a:rPr lang="en-US" sz="2600" dirty="0" smtClean="0"/>
              <a:t> </a:t>
            </a:r>
            <a:endParaRPr lang="en-US" sz="26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3947817" y="6216695"/>
            <a:ext cx="4179071" cy="535593"/>
            <a:chOff x="3947817" y="6216695"/>
            <a:chExt cx="4179071" cy="535593"/>
          </a:xfrm>
        </p:grpSpPr>
        <p:cxnSp>
          <p:nvCxnSpPr>
            <p:cNvPr id="32" name="Straight Arrow Connector 31"/>
            <p:cNvCxnSpPr/>
            <p:nvPr/>
          </p:nvCxnSpPr>
          <p:spPr>
            <a:xfrm flipV="1">
              <a:off x="6493092" y="6216695"/>
              <a:ext cx="1633796" cy="384365"/>
            </a:xfrm>
            <a:prstGeom prst="straightConnector1">
              <a:avLst/>
            </a:prstGeom>
            <a:ln>
              <a:solidFill>
                <a:srgbClr val="8064A2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3947817" y="6382956"/>
              <a:ext cx="29006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4"/>
                  </a:solidFill>
                </a:rPr>
                <a:t>Exponential in block size!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</p:grpSp>
      <p:cxnSp>
        <p:nvCxnSpPr>
          <p:cNvPr id="38" name="Straight Connector 37"/>
          <p:cNvCxnSpPr/>
          <p:nvPr/>
        </p:nvCxnSpPr>
        <p:spPr>
          <a:xfrm>
            <a:off x="2819309" y="2405221"/>
            <a:ext cx="708089" cy="0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880426" y="2308889"/>
            <a:ext cx="1511671" cy="0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113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6" grpId="0" build="p"/>
      <p:bldP spid="17" grpId="0"/>
      <p:bldP spid="25" grpId="0" build="p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Law of Supply </a:t>
            </a:r>
            <a:r>
              <a:rPr lang="en-US" i="1" dirty="0" smtClean="0"/>
              <a:t>Does</a:t>
            </a:r>
            <a:r>
              <a:rPr lang="en-US" dirty="0" smtClean="0"/>
              <a:t> Apply to Block Space</a:t>
            </a:r>
            <a:endParaRPr lang="en-US" dirty="0"/>
          </a:p>
        </p:txBody>
      </p:sp>
      <p:pic>
        <p:nvPicPr>
          <p:cNvPr id="3" name="Picture 2" descr="g8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2224"/>
            <a:ext cx="9144000" cy="5065776"/>
          </a:xfrm>
          <a:prstGeom prst="rect">
            <a:avLst/>
          </a:prstGeom>
        </p:spPr>
      </p:pic>
      <p:pic>
        <p:nvPicPr>
          <p:cNvPr id="5" name="Picture 4" descr="fm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2224"/>
            <a:ext cx="9144000" cy="5065776"/>
          </a:xfrm>
          <a:prstGeom prst="rect">
            <a:avLst/>
          </a:prstGeom>
        </p:spPr>
      </p:pic>
      <p:pic>
        <p:nvPicPr>
          <p:cNvPr id="6" name="Picture 5" descr="fm3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2224"/>
            <a:ext cx="9144000" cy="50657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21789" y="1517910"/>
            <a:ext cx="53115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A Fee Market Exists Without a Block Size Limit!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042069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Objections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199" y="1941597"/>
            <a:ext cx="4285623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What if a group of miners decides everyone’s block contents </a:t>
            </a:r>
            <a:r>
              <a:rPr lang="en-US" sz="2600" i="1" dirty="0" smtClean="0"/>
              <a:t>beforehand</a:t>
            </a:r>
            <a:r>
              <a:rPr lang="en-US" sz="2600" dirty="0" smtClean="0"/>
              <a:t>?</a:t>
            </a:r>
            <a:endParaRPr lang="en-US" sz="2600" dirty="0"/>
          </a:p>
          <a:p>
            <a:r>
              <a:rPr lang="en-US" sz="2600" dirty="0" smtClean="0"/>
              <a:t>Yes: that’s a mining pool</a:t>
            </a:r>
          </a:p>
          <a:p>
            <a:r>
              <a:rPr lang="en-US" sz="2600" dirty="0" smtClean="0"/>
              <a:t>Still need to transmit block solutions between pools</a:t>
            </a:r>
          </a:p>
          <a:p>
            <a:r>
              <a:rPr lang="en-US" sz="2600" dirty="0" smtClean="0"/>
              <a:t>Last </a:t>
            </a:r>
            <a:r>
              <a:rPr lang="en-US" sz="2600" dirty="0" err="1" smtClean="0"/>
              <a:t>provisio</a:t>
            </a:r>
            <a:r>
              <a:rPr lang="en-US" sz="2600" dirty="0" smtClean="0"/>
              <a:t>: one big pool </a:t>
            </a:r>
          </a:p>
          <a:p>
            <a:endParaRPr lang="en-US" sz="2600" dirty="0"/>
          </a:p>
        </p:txBody>
      </p:sp>
      <p:pic>
        <p:nvPicPr>
          <p:cNvPr id="7" name="Picture 6" descr="nc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00" y="1548000"/>
            <a:ext cx="4239949" cy="4500000"/>
          </a:xfrm>
          <a:prstGeom prst="rect">
            <a:avLst/>
          </a:prstGeom>
        </p:spPr>
      </p:pic>
      <p:pic>
        <p:nvPicPr>
          <p:cNvPr id="8" name="Picture 7" descr="nc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00" y="1548000"/>
            <a:ext cx="4239949" cy="4500000"/>
          </a:xfrm>
          <a:prstGeom prst="rect">
            <a:avLst/>
          </a:prstGeom>
        </p:spPr>
      </p:pic>
      <p:pic>
        <p:nvPicPr>
          <p:cNvPr id="9" name="Picture 8" descr="nc3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00" y="1548000"/>
            <a:ext cx="4239949" cy="4500000"/>
          </a:xfrm>
          <a:prstGeom prst="rect">
            <a:avLst/>
          </a:prstGeom>
        </p:spPr>
      </p:pic>
      <p:pic>
        <p:nvPicPr>
          <p:cNvPr id="10" name="Picture 9" descr="nc4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00" y="1548000"/>
            <a:ext cx="4239949" cy="4500000"/>
          </a:xfrm>
          <a:prstGeom prst="rect">
            <a:avLst/>
          </a:prstGeom>
        </p:spPr>
      </p:pic>
      <p:pic>
        <p:nvPicPr>
          <p:cNvPr id="11" name="Picture 10" descr="nc5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00" y="1548000"/>
            <a:ext cx="4239949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343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We Want a Block Size Limit?</a:t>
            </a:r>
            <a:br>
              <a:rPr lang="en-US" dirty="0" smtClean="0"/>
            </a:br>
            <a:r>
              <a:rPr lang="en-US" sz="3600" dirty="0" smtClean="0"/>
              <a:t>(Anti-spam vs. Political Production </a:t>
            </a:r>
            <a:r>
              <a:rPr lang="en-US" sz="3600" dirty="0"/>
              <a:t>Q</a:t>
            </a:r>
            <a:r>
              <a:rPr lang="en-US" sz="3600" dirty="0" smtClean="0"/>
              <a:t>uotas)</a:t>
            </a:r>
            <a:endParaRPr lang="en-US" sz="3600" dirty="0"/>
          </a:p>
        </p:txBody>
      </p:sp>
      <p:pic>
        <p:nvPicPr>
          <p:cNvPr id="5" name="Picture 4" descr="g19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2224"/>
            <a:ext cx="9144000" cy="5065776"/>
          </a:xfrm>
          <a:prstGeom prst="rect">
            <a:avLst/>
          </a:prstGeom>
        </p:spPr>
      </p:pic>
      <p:pic>
        <p:nvPicPr>
          <p:cNvPr id="6" name="Picture 5" descr="g2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2224"/>
            <a:ext cx="9144000" cy="5065776"/>
          </a:xfrm>
          <a:prstGeom prst="rect">
            <a:avLst/>
          </a:prstGeom>
        </p:spPr>
      </p:pic>
      <p:pic>
        <p:nvPicPr>
          <p:cNvPr id="7" name="Picture 6" descr="g2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5410"/>
            <a:ext cx="9144000" cy="50657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76996" y="1828833"/>
            <a:ext cx="460980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Is there a negative externality?</a:t>
            </a:r>
          </a:p>
          <a:p>
            <a:r>
              <a:rPr lang="en-US" sz="2400" dirty="0" smtClean="0"/>
              <a:t>If so, can a production quota be enforced?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1234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2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5410"/>
            <a:ext cx="9144000" cy="506577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587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Could a Group Enforce </a:t>
            </a:r>
            <a:r>
              <a:rPr lang="en-US" dirty="0"/>
              <a:t>a</a:t>
            </a:r>
            <a:r>
              <a:rPr lang="en-US" dirty="0" smtClean="0"/>
              <a:t> Production Quota Against the Will of the Market?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654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87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Could a Group Enforce </a:t>
            </a:r>
            <a:r>
              <a:rPr lang="en-US" dirty="0"/>
              <a:t>a</a:t>
            </a:r>
            <a:r>
              <a:rPr lang="en-US" dirty="0" smtClean="0"/>
              <a:t> Production Quota Against the Will of the Market?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4984"/>
            <a:ext cx="8229600" cy="4525963"/>
          </a:xfrm>
        </p:spPr>
        <p:txBody>
          <a:bodyPr/>
          <a:lstStyle/>
          <a:p>
            <a:r>
              <a:rPr lang="en-US" dirty="0" smtClean="0"/>
              <a:t>Follow the playbook of other command and control regimes: Censor people who speak out against the quota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371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5-09-08 at 4.34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16" y="527727"/>
            <a:ext cx="7430016" cy="20194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36896"/>
            <a:ext cx="9144000" cy="10041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08691"/>
            <a:ext cx="9144000" cy="975503"/>
          </a:xfrm>
          <a:prstGeom prst="rect">
            <a:avLst/>
          </a:prstGeom>
        </p:spPr>
      </p:pic>
      <p:pic>
        <p:nvPicPr>
          <p:cNvPr id="20" name="Picture 19" descr="Screen Shot 2015-09-07 at 4.33.1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412" y="5205124"/>
            <a:ext cx="5339086" cy="95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293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1696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rgbClr val="BFBFBF"/>
                </a:solidFill>
              </a:rPr>
              <a:t>Censor views promoting a removal of the quota</a:t>
            </a:r>
          </a:p>
          <a:p>
            <a:r>
              <a:rPr lang="en-US" dirty="0" smtClean="0"/>
              <a:t>Tighten their grip only to see nodes slip through their fingers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587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Could a Group Enforce </a:t>
            </a:r>
            <a:r>
              <a:rPr lang="en-US" dirty="0"/>
              <a:t>a</a:t>
            </a:r>
            <a:r>
              <a:rPr lang="en-US" dirty="0" smtClean="0"/>
              <a:t> Production Quota Against the Will of the Market?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824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98" y="1529387"/>
            <a:ext cx="3994283" cy="431966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Nodes Migrate to a Solution </a:t>
            </a:r>
            <a:r>
              <a:rPr lang="en-US" u="sng" dirty="0" smtClean="0"/>
              <a:t>without</a:t>
            </a:r>
            <a:r>
              <a:rPr lang="en-US" dirty="0" smtClean="0"/>
              <a:t> a Production Quota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152921" y="5798911"/>
            <a:ext cx="32757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15 August 2015</a:t>
            </a:r>
            <a:endParaRPr lang="en-US" sz="26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4217544" y="1467217"/>
            <a:ext cx="4724622" cy="4807425"/>
            <a:chOff x="4217544" y="1467217"/>
            <a:chExt cx="4724622" cy="480742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17544" y="1467217"/>
              <a:ext cx="4445987" cy="4331694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666370" y="5782199"/>
              <a:ext cx="327579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/>
                <a:t>30 August 2015</a:t>
              </a:r>
              <a:endParaRPr lang="en-US" sz="2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17322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Miner’s Are Commodity Producers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841325"/>
            <a:ext cx="4285623" cy="4525963"/>
          </a:xfrm>
        </p:spPr>
        <p:txBody>
          <a:bodyPr/>
          <a:lstStyle/>
          <a:p>
            <a:r>
              <a:rPr lang="en-US" dirty="0" smtClean="0"/>
              <a:t>Miners find the magic nonce</a:t>
            </a:r>
          </a:p>
          <a:p>
            <a:r>
              <a:rPr lang="en-US" dirty="0" smtClean="0"/>
              <a:t>They also produce a new type of digital commodity called “block space”</a:t>
            </a:r>
          </a:p>
          <a:p>
            <a:r>
              <a:rPr lang="en-US" dirty="0"/>
              <a:t>W</a:t>
            </a:r>
            <a:r>
              <a:rPr lang="en-US" dirty="0" smtClean="0"/>
              <a:t>hat does Economics tell us about the production of a commodity?</a:t>
            </a:r>
            <a:endParaRPr lang="en-US" dirty="0"/>
          </a:p>
        </p:txBody>
      </p:sp>
      <p:pic>
        <p:nvPicPr>
          <p:cNvPr id="5" name="Picture 4" descr="Ghash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195" y="1795278"/>
            <a:ext cx="3702374" cy="370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424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18272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rgbClr val="BFBFBF"/>
                </a:solidFill>
              </a:rPr>
              <a:t>Censor views promoting a removal of the quota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Tighten their grip only to see nodes slip through their fingers</a:t>
            </a:r>
          </a:p>
          <a:p>
            <a:r>
              <a:rPr lang="en-US" dirty="0" smtClean="0"/>
              <a:t>Attack any infrastructure that attempts to lift the production quota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587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Could a Group Enforce </a:t>
            </a:r>
            <a:r>
              <a:rPr lang="en-US" dirty="0"/>
              <a:t>a</a:t>
            </a:r>
            <a:r>
              <a:rPr lang="en-US" dirty="0" smtClean="0"/>
              <a:t> Production Quota Against the Will of the Market?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26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54500"/>
            <a:ext cx="9144000" cy="7727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69820"/>
            <a:ext cx="9144000" cy="9507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97314"/>
            <a:ext cx="9144000" cy="786809"/>
          </a:xfrm>
          <a:prstGeom prst="rect">
            <a:avLst/>
          </a:prstGeom>
        </p:spPr>
      </p:pic>
      <p:pic>
        <p:nvPicPr>
          <p:cNvPr id="10" name="Picture 9" descr="Screen Shot 2015-09-08 at 3.17.2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955"/>
            <a:ext cx="9144000" cy="1141466"/>
          </a:xfrm>
          <a:prstGeom prst="rect">
            <a:avLst/>
          </a:prstGeom>
        </p:spPr>
      </p:pic>
      <p:pic>
        <p:nvPicPr>
          <p:cNvPr id="11" name="Picture 10" descr="Screen Shot 2015-09-08 at 3.21.17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0841"/>
            <a:ext cx="9144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060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e-hoover-dam.jpg"/>
          <p:cNvPicPr>
            <a:picLocks noChangeAspect="1"/>
          </p:cNvPicPr>
          <p:nvPr/>
        </p:nvPicPr>
        <p:blipFill>
          <a:blip r:embed="rId3">
            <a:grayscl/>
            <a:alphaModFix amt="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In the end, I believe the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production quota would fail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43032" y="4729367"/>
            <a:ext cx="5691712" cy="1670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Bitcoin will break down dams erected by special interest groups attempting to block the stream of transactions.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430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25" y="347765"/>
            <a:ext cx="4812474" cy="622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58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286" y="860961"/>
            <a:ext cx="7385378" cy="498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86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>
            <a:off x="1607545" y="0"/>
            <a:ext cx="608950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053" y="245329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Thank you!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459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Quantity </a:t>
            </a:r>
            <a:r>
              <a:rPr lang="en-US" dirty="0" err="1" smtClean="0"/>
              <a:t>vs</a:t>
            </a:r>
            <a:r>
              <a:rPr lang="en-US" dirty="0" smtClean="0"/>
              <a:t> Unit Price</a:t>
            </a:r>
            <a:endParaRPr lang="en-US" dirty="0"/>
          </a:p>
        </p:txBody>
      </p:sp>
      <p:pic>
        <p:nvPicPr>
          <p:cNvPr id="7" name="Picture 6" descr="g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2224"/>
            <a:ext cx="9144000" cy="5065776"/>
          </a:xfrm>
          <a:prstGeom prst="rect">
            <a:avLst/>
          </a:prstGeom>
        </p:spPr>
      </p:pic>
      <p:pic>
        <p:nvPicPr>
          <p:cNvPr id="18" name="Picture 17" descr="g1b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2224"/>
            <a:ext cx="9144000" cy="506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852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Law of Demand</a:t>
            </a:r>
            <a:endParaRPr lang="en-US" dirty="0"/>
          </a:p>
        </p:txBody>
      </p:sp>
      <p:pic>
        <p:nvPicPr>
          <p:cNvPr id="5" name="Picture 4" descr="g1b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1822550"/>
            <a:ext cx="9144000" cy="5065776"/>
          </a:xfrm>
          <a:prstGeom prst="rect">
            <a:avLst/>
          </a:prstGeom>
        </p:spPr>
      </p:pic>
      <p:pic>
        <p:nvPicPr>
          <p:cNvPr id="6" name="Picture 5" descr="g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" y="1808299"/>
            <a:ext cx="9144000" cy="5065776"/>
          </a:xfrm>
          <a:prstGeom prst="rect">
            <a:avLst/>
          </a:prstGeom>
        </p:spPr>
      </p:pic>
      <p:pic>
        <p:nvPicPr>
          <p:cNvPr id="8" name="Picture 7" descr="g4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7" y="1819513"/>
            <a:ext cx="9144000" cy="5065776"/>
          </a:xfrm>
          <a:prstGeom prst="rect">
            <a:avLst/>
          </a:prstGeom>
        </p:spPr>
      </p:pic>
      <p:pic>
        <p:nvPicPr>
          <p:cNvPr id="12" name="Picture 11" descr="g5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0000"/>
            <a:ext cx="9144000" cy="506577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55025" y="1800000"/>
            <a:ext cx="35209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Demand can be  considered infinite!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3955025" y="2809758"/>
            <a:ext cx="3520942" cy="57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Sound familiar?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3955025" y="3443338"/>
            <a:ext cx="40067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Economists struggled with this </a:t>
            </a:r>
            <a:r>
              <a:rPr lang="en-US" sz="2800" smtClean="0"/>
              <a:t>conundrum too…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5177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Law of Supply</a:t>
            </a:r>
            <a:endParaRPr lang="en-US" dirty="0"/>
          </a:p>
        </p:txBody>
      </p:sp>
      <p:pic>
        <p:nvPicPr>
          <p:cNvPr id="4" name="Picture 3" descr="g7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2224"/>
            <a:ext cx="9144000" cy="506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114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Supply &amp; Demand</a:t>
            </a:r>
            <a:endParaRPr lang="en-US" dirty="0"/>
          </a:p>
        </p:txBody>
      </p:sp>
      <p:pic>
        <p:nvPicPr>
          <p:cNvPr id="3" name="Picture 2" descr="g8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2224"/>
            <a:ext cx="9144000" cy="50657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4826" y="1329236"/>
            <a:ext cx="53115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Finite quantity produced even though demand can be considered infinite.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491543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Block Space as a Normal Economic Commodity </a:t>
            </a:r>
            <a:endParaRPr lang="en-US" dirty="0"/>
          </a:p>
        </p:txBody>
      </p:sp>
      <p:pic>
        <p:nvPicPr>
          <p:cNvPr id="5" name="Picture 4" descr="g9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2224"/>
            <a:ext cx="9144000" cy="5065776"/>
          </a:xfrm>
          <a:prstGeom prst="rect">
            <a:avLst/>
          </a:prstGeom>
        </p:spPr>
      </p:pic>
      <p:pic>
        <p:nvPicPr>
          <p:cNvPr id="6" name="Picture 5" descr="g1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2224"/>
            <a:ext cx="9144000" cy="5065776"/>
          </a:xfrm>
          <a:prstGeom prst="rect">
            <a:avLst/>
          </a:prstGeom>
        </p:spPr>
      </p:pic>
      <p:pic>
        <p:nvPicPr>
          <p:cNvPr id="7" name="Picture 6" descr="g1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2224"/>
            <a:ext cx="9144000" cy="506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993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FlexCap</a:t>
            </a:r>
            <a:r>
              <a:rPr lang="en-US" dirty="0" smtClean="0"/>
              <a:t> Proposal</a:t>
            </a:r>
            <a:endParaRPr lang="en-US" dirty="0"/>
          </a:p>
        </p:txBody>
      </p:sp>
      <p:pic>
        <p:nvPicPr>
          <p:cNvPr id="3" name="Picture 2" descr="g1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8299"/>
            <a:ext cx="9144000" cy="5065776"/>
          </a:xfrm>
          <a:prstGeom prst="rect">
            <a:avLst/>
          </a:prstGeom>
        </p:spPr>
      </p:pic>
      <p:pic>
        <p:nvPicPr>
          <p:cNvPr id="4" name="Picture 3" descr="g1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8299"/>
            <a:ext cx="9144000" cy="5065776"/>
          </a:xfrm>
          <a:prstGeom prst="rect">
            <a:avLst/>
          </a:prstGeom>
        </p:spPr>
      </p:pic>
      <p:pic>
        <p:nvPicPr>
          <p:cNvPr id="8" name="Picture 7" descr="g14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8299"/>
            <a:ext cx="9144000" cy="5065776"/>
          </a:xfrm>
          <a:prstGeom prst="rect">
            <a:avLst/>
          </a:prstGeom>
        </p:spPr>
      </p:pic>
      <p:pic>
        <p:nvPicPr>
          <p:cNvPr id="9" name="Picture 8" descr="g15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8299"/>
            <a:ext cx="9144000" cy="506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58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FlexCap</a:t>
            </a:r>
            <a:r>
              <a:rPr lang="en-US" dirty="0" smtClean="0"/>
              <a:t> Problems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052667" y="1741062"/>
            <a:ext cx="7433625" cy="424167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Problems:</a:t>
            </a:r>
          </a:p>
          <a:p>
            <a:pPr lvl="1"/>
            <a:r>
              <a:rPr lang="en-US" sz="2400" dirty="0" smtClean="0"/>
              <a:t>Centralized group decides “right price”</a:t>
            </a:r>
          </a:p>
          <a:p>
            <a:pPr lvl="1"/>
            <a:r>
              <a:rPr lang="en-US" sz="2400" dirty="0"/>
              <a:t>A</a:t>
            </a:r>
            <a:r>
              <a:rPr lang="en-US" sz="2400" dirty="0" smtClean="0"/>
              <a:t>lso decides winners and losers</a:t>
            </a:r>
          </a:p>
          <a:p>
            <a:r>
              <a:rPr lang="en-US" sz="2800" dirty="0" smtClean="0"/>
              <a:t>Fortunately we don’t need </a:t>
            </a:r>
            <a:r>
              <a:rPr lang="en-US" sz="2800" dirty="0" err="1" smtClean="0"/>
              <a:t>FlexCap</a:t>
            </a:r>
            <a:r>
              <a:rPr lang="en-US" sz="2800" dirty="0" smtClean="0"/>
              <a:t> due to orphaning…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06316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2430</TotalTime>
  <Words>566</Words>
  <Application>Microsoft Macintosh PowerPoint</Application>
  <PresentationFormat>On-screen Show (4:3)</PresentationFormat>
  <Paragraphs>75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A Transaction Fee Market Exists Without a Block Size Limit*</vt:lpstr>
      <vt:lpstr>Miner’s Are Commodity Producers</vt:lpstr>
      <vt:lpstr>Total Quantity vs Unit Price</vt:lpstr>
      <vt:lpstr>The Law of Demand</vt:lpstr>
      <vt:lpstr>The Law of Supply</vt:lpstr>
      <vt:lpstr>Supply &amp; Demand</vt:lpstr>
      <vt:lpstr>Block Space as a Normal Economic Commodity </vt:lpstr>
      <vt:lpstr>FlexCap Proposal</vt:lpstr>
      <vt:lpstr>FlexCap Problems</vt:lpstr>
      <vt:lpstr>What is orphaning?</vt:lpstr>
      <vt:lpstr>How Orphaning Affects The Miner’s Cost of Production for Block Space</vt:lpstr>
      <vt:lpstr>The Law of Supply Does Apply to Block Space</vt:lpstr>
      <vt:lpstr>Objections</vt:lpstr>
      <vt:lpstr>Do We Want a Block Size Limit? (Anti-spam vs. Political Production Quotas)</vt:lpstr>
      <vt:lpstr>How Could a Group Enforce a Production Quota Against the Will of the Market?</vt:lpstr>
      <vt:lpstr>How Could a Group Enforce a Production Quota Against the Will of the Market?</vt:lpstr>
      <vt:lpstr>PowerPoint Presentation</vt:lpstr>
      <vt:lpstr>How Could a Group Enforce a Production Quota Against the Will of the Market?</vt:lpstr>
      <vt:lpstr>Nodes Migrate to a Solution without a Production Quota</vt:lpstr>
      <vt:lpstr>How Could a Group Enforce a Production Quota Against the Will of the Market?</vt:lpstr>
      <vt:lpstr>PowerPoint Presentation</vt:lpstr>
      <vt:lpstr>In the end, I believe the  production quota would fail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</dc:creator>
  <cp:lastModifiedBy>Peter</cp:lastModifiedBy>
  <cp:revision>75</cp:revision>
  <dcterms:created xsi:type="dcterms:W3CDTF">2015-09-09T01:43:09Z</dcterms:created>
  <dcterms:modified xsi:type="dcterms:W3CDTF">2015-09-11T05:44:06Z</dcterms:modified>
</cp:coreProperties>
</file>